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4630400" cy="8229600"/>
  <p:notesSz cx="8229600" cy="14630400"/>
  <p:embeddedFontLst>
    <p:embeddedFont>
      <p:font typeface="Poppins" pitchFamily="2" charset="77"/>
      <p:regular r:id="rId30"/>
      <p:bold r:id="rId31"/>
      <p:italic r:id="rId32"/>
      <p:boldItalic r:id="rId33"/>
    </p:embeddedFont>
    <p:embeddedFont>
      <p:font typeface="Poppins Light" panose="00000400000000000000" pitchFamily="2" charset="77"/>
      <p:regular r:id="rId34"/>
      <p:italic r:id="rId35"/>
    </p:embeddedFont>
    <p:embeddedFont>
      <p:font typeface="Poppins Medium" panose="00000600000000000000" pitchFamily="2" charset="7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61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essemostipak/hotel-booking-deman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Revenue Management for Resort Hotels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Driving data-driven decisions in seasonal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Project Management Framework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752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Project Approach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Hybrid Agile within Phase-Gate methodology balances iterative analytics work with fixed academic milestones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561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(Nov 17, 2025 and Jan 12, 2026).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Iterative Work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821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KPIs, data cleaning, and dashboards evolve through short iterations.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Fixed Gates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51821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Phase-gates ensure readiness at milestone and final presentation dates.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9268"/>
            <a:ext cx="6939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Project Phases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1971675"/>
            <a:ext cx="30480" cy="5448538"/>
          </a:xfrm>
          <a:prstGeom prst="roundRect">
            <a:avLst>
              <a:gd name="adj" fmla="val 3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273612" y="2211586"/>
            <a:ext cx="680442" cy="30480"/>
          </a:xfrm>
          <a:prstGeom prst="roundRect">
            <a:avLst>
              <a:gd name="adj" fmla="val 3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1971675"/>
            <a:ext cx="510302" cy="510302"/>
          </a:xfrm>
          <a:prstGeom prst="roundRect">
            <a:avLst>
              <a:gd name="adj" fmla="val 1792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78860" y="20141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183011" y="2049542"/>
            <a:ext cx="2868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Initiation &amp; Planning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183011" y="2539960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Oct 20–27: Confirm scope, team roles, and project management method.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273612" y="3596402"/>
            <a:ext cx="680442" cy="30480"/>
          </a:xfrm>
          <a:prstGeom prst="roundRect">
            <a:avLst>
              <a:gd name="adj" fmla="val 3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93790" y="3356491"/>
            <a:ext cx="510302" cy="510302"/>
          </a:xfrm>
          <a:prstGeom prst="roundRect">
            <a:avLst>
              <a:gd name="adj" fmla="val 1792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78860" y="33989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183011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Data &amp; KPIs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183011" y="3924776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Oct 27–Nov 10: Load, clean dataset; define ADR, RevPAR, Occupancy, Cancellation Rate; build star schema.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273612" y="5344120"/>
            <a:ext cx="680442" cy="30480"/>
          </a:xfrm>
          <a:prstGeom prst="roundRect">
            <a:avLst>
              <a:gd name="adj" fmla="val 3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792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78860" y="51467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183011" y="5182076"/>
            <a:ext cx="3200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Prototype Dashboards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183011" y="5672495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Nov 10–17: Build Power BI prototype with Seasonality, Pricing, Channel, and Cancellation views.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273612" y="6728936"/>
            <a:ext cx="680442" cy="30480"/>
          </a:xfrm>
          <a:prstGeom prst="roundRect">
            <a:avLst>
              <a:gd name="adj" fmla="val 3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93790" y="6489025"/>
            <a:ext cx="510302" cy="510302"/>
          </a:xfrm>
          <a:prstGeom prst="roundRect">
            <a:avLst>
              <a:gd name="adj" fmla="val 1792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78860" y="65315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2183011" y="6566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Gate 1: Milestone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2183011" y="7057311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Nov 17: Present business case, dataset, KPIs, schema, and working prototype.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719"/>
            <a:ext cx="9117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Phases: ETL Through Finalization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2153126"/>
            <a:ext cx="30480" cy="5085636"/>
          </a:xfrm>
          <a:prstGeom prst="roundRect">
            <a:avLst>
              <a:gd name="adj" fmla="val 3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273612" y="2393037"/>
            <a:ext cx="680442" cy="30480"/>
          </a:xfrm>
          <a:prstGeom prst="roundRect">
            <a:avLst>
              <a:gd name="adj" fmla="val 3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215312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78860" y="21956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183011" y="2230993"/>
            <a:ext cx="2848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ETL &amp; Data Provision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183011" y="272141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Nov 24–Dec 1: Implement PSA→DWH→DM tables in MySQL with reproducible ETL.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273612" y="3777853"/>
            <a:ext cx="680442" cy="30480"/>
          </a:xfrm>
          <a:prstGeom prst="roundRect">
            <a:avLst>
              <a:gd name="adj" fmla="val 3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1792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78860" y="35804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183011" y="3615809"/>
            <a:ext cx="3791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Integration &amp; Performance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183011" y="410622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Dec 1–8: Connect BI tool to warehouse, validate relationships, tune queries and DAX.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273612" y="5162669"/>
            <a:ext cx="680442" cy="30480"/>
          </a:xfrm>
          <a:prstGeom prst="roundRect">
            <a:avLst>
              <a:gd name="adj" fmla="val 3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792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183011" y="5000625"/>
            <a:ext cx="3022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Quality &amp; Refinement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183011" y="5491043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Dec 8–22: Run data validation, visualization standards, and usability checks; fix milestone feedback.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273612" y="6547485"/>
            <a:ext cx="680442" cy="30480"/>
          </a:xfrm>
          <a:prstGeom prst="roundRect">
            <a:avLst>
              <a:gd name="adj" fmla="val 3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93790" y="630757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78860" y="63500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2183011" y="6385441"/>
            <a:ext cx="4447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Gate 2: Finalization &amp; Handover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2183011" y="6875859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Jan 5–12, 2026: Freeze scope, finalize slides, rehearse demo; ensure consistency and documentation.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6524"/>
            <a:ext cx="8040291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Team Roles &amp; Responsibilities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870829"/>
            <a:ext cx="13042821" cy="5592128"/>
          </a:xfrm>
          <a:prstGeom prst="roundRect">
            <a:avLst>
              <a:gd name="adj" fmla="val 1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1878449"/>
            <a:ext cx="1302627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18223" y="2015252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Team Member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363647" y="2015252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Role Title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705261" y="2015252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Responsibilities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801410" y="2496860"/>
            <a:ext cx="13026271" cy="16528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18223" y="2633663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Carol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5363647" y="2633663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and KPI Analyst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705261" y="2633663"/>
            <a:ext cx="3907036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Prepares and cleans the dataset, defines and documents key performance indicators (KPIs), and assists in data validation.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801410" y="4149685"/>
            <a:ext cx="13026271" cy="16528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18223" y="4286488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Vlad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5363647" y="4286488"/>
            <a:ext cx="390322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BI Modeling and Analytics Developer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705261" y="4286488"/>
            <a:ext cx="3907036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Develops the Power BI data model, implements DAX calculations, and contributes to analytical insight generation.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801410" y="5802511"/>
            <a:ext cx="13026271" cy="16528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18223" y="5939314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Hnin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5363647" y="5939314"/>
            <a:ext cx="390322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Dashboard and Data Visualization Analyst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9705261" y="5939314"/>
            <a:ext cx="3907036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Contributes to data preparation, designs dashboard visuals, writes the project documentation, and helps with the final presentation.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729496"/>
            <a:ext cx="3628787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Risk Management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81526" y="1473398"/>
            <a:ext cx="13067348" cy="6026706"/>
          </a:xfrm>
          <a:prstGeom prst="roundRect">
            <a:avLst>
              <a:gd name="adj" fmla="val 1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9146" y="1481018"/>
            <a:ext cx="13052108" cy="4214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34641" y="1575673"/>
            <a:ext cx="1011079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#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243614" y="1575673"/>
            <a:ext cx="205144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Risk (short)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592955" y="1575673"/>
            <a:ext cx="1143000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Probability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033849" y="1575673"/>
            <a:ext cx="2354223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Impact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8685967" y="1575673"/>
            <a:ext cx="2354223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Early signals / triggers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11338084" y="1575673"/>
            <a:ext cx="2358033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Prevention / Mitigation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789146" y="1902500"/>
            <a:ext cx="13052108" cy="15823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34641" y="1997154"/>
            <a:ext cx="1011079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R1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2243614" y="1997154"/>
            <a:ext cx="2051447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Dataset issues</a:t>
            </a: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(missing fields, inconsistent dates; city vs resort mix-ups)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4592955" y="1997154"/>
            <a:ext cx="1143000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Med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6033849" y="1997154"/>
            <a:ext cx="2354223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High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8685967" y="1997154"/>
            <a:ext cx="2354223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Profiling shows invalid/empty date parts; revenue calc off vs expectations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11338084" y="1997154"/>
            <a:ext cx="2358033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Follow the </a:t>
            </a:r>
            <a:r>
              <a:rPr lang="en-US" sz="11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cleaning plan</a:t>
            </a: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: filter to Resort Hotel, combine arrival date fields, exclude cancellations from revenue/occupancy; document assumptions.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789146" y="3484840"/>
            <a:ext cx="13052108" cy="8858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34641" y="3579495"/>
            <a:ext cx="1011079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R3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2243614" y="3579495"/>
            <a:ext cx="2051447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KPI ambiguity</a:t>
            </a: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(definitions disputed later)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592955" y="3579495"/>
            <a:ext cx="1143000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Med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6033849" y="3579495"/>
            <a:ext cx="2354223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Med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8685967" y="3579495"/>
            <a:ext cx="2354223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Different formulas appear across files; inconsistent ADR/RevPAR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11338084" y="3579495"/>
            <a:ext cx="2358033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 KPI template and scaling checks; keep one KPI sheet as the single source of truth.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789146" y="4370665"/>
            <a:ext cx="13052108" cy="11179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934641" y="4465320"/>
            <a:ext cx="1011079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R4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2243614" y="4465320"/>
            <a:ext cx="2051447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Team availability</a:t>
            </a: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(exams/illness)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4592955" y="4465320"/>
            <a:ext cx="1143000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Low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6033849" y="4465320"/>
            <a:ext cx="2354223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Med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8685967" y="4465320"/>
            <a:ext cx="2354223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Missed mid-week check; tasks idle &gt;48h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11338084" y="4465320"/>
            <a:ext cx="2358033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RACI assignments + clear alternates; keep tasks small and peer-reviewable; maintain a "one-page" handover note.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789146" y="5488662"/>
            <a:ext cx="13052108" cy="8858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934641" y="5583317"/>
            <a:ext cx="1011079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R5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2243614" y="5583317"/>
            <a:ext cx="2051447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Presentation readiness</a:t>
            </a: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(storyline unclear)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4592955" y="5583317"/>
            <a:ext cx="1143000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Med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6033849" y="5583317"/>
            <a:ext cx="2354223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Med</a:t>
            </a:r>
            <a:endParaRPr lang="en-US" sz="1100" dirty="0"/>
          </a:p>
        </p:txBody>
      </p:sp>
      <p:sp>
        <p:nvSpPr>
          <p:cNvPr id="37" name="Text 35"/>
          <p:cNvSpPr/>
          <p:nvPr/>
        </p:nvSpPr>
        <p:spPr>
          <a:xfrm>
            <a:off x="8685967" y="5583317"/>
            <a:ext cx="2354223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Last-minute slide edits; inconsistent screenshots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11338084" y="5583317"/>
            <a:ext cx="2358033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 prototype storyboarding to lock layout/flow; start slide deck one week before each gate.</a:t>
            </a:r>
            <a:endParaRPr lang="en-US" sz="1100" dirty="0"/>
          </a:p>
        </p:txBody>
      </p:sp>
      <p:sp>
        <p:nvSpPr>
          <p:cNvPr id="39" name="Shape 37"/>
          <p:cNvSpPr/>
          <p:nvPr/>
        </p:nvSpPr>
        <p:spPr>
          <a:xfrm>
            <a:off x="789146" y="6374487"/>
            <a:ext cx="13052108" cy="11179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934641" y="6469142"/>
            <a:ext cx="1011079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R6</a:t>
            </a:r>
            <a:endParaRPr lang="en-US" sz="1100" dirty="0"/>
          </a:p>
        </p:txBody>
      </p:sp>
      <p:sp>
        <p:nvSpPr>
          <p:cNvPr id="41" name="Text 39"/>
          <p:cNvSpPr/>
          <p:nvPr/>
        </p:nvSpPr>
        <p:spPr>
          <a:xfrm>
            <a:off x="2243614" y="6469142"/>
            <a:ext cx="2051447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Misalignment with course deliverables</a:t>
            </a:r>
            <a:endParaRPr lang="en-US" sz="1100" dirty="0"/>
          </a:p>
        </p:txBody>
      </p:sp>
      <p:sp>
        <p:nvSpPr>
          <p:cNvPr id="42" name="Text 40"/>
          <p:cNvSpPr/>
          <p:nvPr/>
        </p:nvSpPr>
        <p:spPr>
          <a:xfrm>
            <a:off x="4592955" y="6469142"/>
            <a:ext cx="1143000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Low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6033849" y="6469142"/>
            <a:ext cx="2354223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High</a:t>
            </a:r>
            <a:endParaRPr lang="en-US" sz="1100" dirty="0"/>
          </a:p>
        </p:txBody>
      </p:sp>
      <p:sp>
        <p:nvSpPr>
          <p:cNvPr id="44" name="Text 42"/>
          <p:cNvSpPr/>
          <p:nvPr/>
        </p:nvSpPr>
        <p:spPr>
          <a:xfrm>
            <a:off x="8685967" y="6469142"/>
            <a:ext cx="2354223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Feedback: "missing exercise requirements"</a:t>
            </a:r>
            <a:endParaRPr lang="en-US" sz="1100" dirty="0"/>
          </a:p>
        </p:txBody>
      </p:sp>
      <p:sp>
        <p:nvSpPr>
          <p:cNvPr id="45" name="Text 43"/>
          <p:cNvSpPr/>
          <p:nvPr/>
        </p:nvSpPr>
        <p:spPr>
          <a:xfrm>
            <a:off x="11338084" y="6469142"/>
            <a:ext cx="2358033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Cross-check weekly with the </a:t>
            </a:r>
            <a:r>
              <a:rPr lang="en-US" sz="11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checklist</a:t>
            </a: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and the official </a:t>
            </a:r>
            <a:r>
              <a:rPr lang="en-US" sz="11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schedule</a:t>
            </a:r>
            <a:r>
              <a:rPr lang="en-US" sz="11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; keep a running compliance list.</a:t>
            </a:r>
            <a:endParaRPr lang="en-US" sz="1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4603"/>
            <a:ext cx="920543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Quality Management: PDCA Cycle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38908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Plan-Do-Check-Act ensures continuous improvement at every project phase.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130147" y="266557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Plan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93790" y="3131344"/>
            <a:ext cx="402990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Identify goal, gather info, form hypothesis, define success metrics.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834" y="2326124"/>
            <a:ext cx="4336733" cy="4336733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142" y="3091220"/>
            <a:ext cx="322421" cy="3224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06702" y="266557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Do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806702" y="3131344"/>
            <a:ext cx="402990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Lightweight prototype or pilot to learn, not perfect.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834" y="2326124"/>
            <a:ext cx="4336733" cy="433673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5811" y="3460313"/>
            <a:ext cx="322421" cy="3224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06702" y="482310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Check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806702" y="5288875"/>
            <a:ext cx="402990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Compare results against expectations; identify gaps and lessons.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6834" y="2326124"/>
            <a:ext cx="4336733" cy="433673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6717" y="5574983"/>
            <a:ext cx="322421" cy="32242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30147" y="499550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Act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793790" y="5461278"/>
            <a:ext cx="402990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Standardize improvements or loop back with new insights.</a:t>
            </a:r>
            <a:endParaRPr lang="en-US" sz="16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6834" y="2326124"/>
            <a:ext cx="4336733" cy="4336733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12048" y="5205889"/>
            <a:ext cx="322421" cy="3224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93790" y="6905268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Why PDCA?</a:t>
            </a: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It's simple, iterative, and works for any project: plan a small step, try it, see how it went, and then either lock it in or adjust before scaling up.</a:t>
            </a:r>
            <a:endParaRPr lang="en-US" sz="16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Feasibility Analysis &amp; Business Intelligence</a:t>
            </a:r>
            <a:endParaRPr lang="en-US" sz="44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14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721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40K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Resort Bookings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6943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Rows in resort-only dataset from 119,390 total records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44721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32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96943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Comprehensive attributes covering pricing, timing, and guest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44721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5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Core Dimensions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96943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Market segment, distribution channel, deposit type, room type, customer type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1715"/>
            <a:ext cx="7108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Key Performance Metrics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04123"/>
            <a:ext cx="4196358" cy="2441377"/>
          </a:xfrm>
          <a:prstGeom prst="roundRect">
            <a:avLst>
              <a:gd name="adj" fmla="val 375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43464" y="2753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ADR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64" y="3244215"/>
            <a:ext cx="36970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Average Daily Rate tracks pricing effectiveness and revenue optimization opportunities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504123"/>
            <a:ext cx="4196358" cy="2441377"/>
          </a:xfrm>
          <a:prstGeom prst="roundRect">
            <a:avLst>
              <a:gd name="adj" fmla="val 375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66636" y="2753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Total Nights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66636" y="3244215"/>
            <a:ext cx="36970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Combined weekday and weekend stays reveal demand patterns and length of stay trends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504123"/>
            <a:ext cx="4196358" cy="2441377"/>
          </a:xfrm>
          <a:prstGeom prst="roundRect">
            <a:avLst>
              <a:gd name="adj" fmla="val 375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89808" y="2753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Estimated Revenue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89808" y="3244215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ADR multiplied by total nights (excluding cancellations) shows true revenue performance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72313"/>
            <a:ext cx="6407944" cy="1715572"/>
          </a:xfrm>
          <a:prstGeom prst="roundRect">
            <a:avLst>
              <a:gd name="adj" fmla="val 533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43464" y="5421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Cancellation Rate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3464" y="5912406"/>
            <a:ext cx="5908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Booking risk indicator essential for revenue forecasting and inventory management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5172313"/>
            <a:ext cx="6407944" cy="1715572"/>
          </a:xfrm>
          <a:prstGeom prst="roundRect">
            <a:avLst>
              <a:gd name="adj" fmla="val 533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78222" y="5421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Lead Time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78222" y="5912406"/>
            <a:ext cx="5908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Booking behavior analysis distinguishing early planners from last-minute guests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41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Project Motivation: Addressing Resort Seasonality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6204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3931563"/>
            <a:ext cx="4196358" cy="121920"/>
          </a:xfrm>
          <a:prstGeom prst="roundRect">
            <a:avLst>
              <a:gd name="adj" fmla="val 750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51688" y="36218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55761" y="379202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529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High Seasonality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501943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Guest demand fluctuates drastically throughout the year.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96204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216962" y="3931563"/>
            <a:ext cx="4196358" cy="121920"/>
          </a:xfrm>
          <a:prstGeom prst="roundRect">
            <a:avLst>
              <a:gd name="adj" fmla="val 750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74860" y="36218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78933" y="379202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529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Lack of BI Structure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501943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Decisions often made without structured, data-driven insights.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96204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40133" y="3931563"/>
            <a:ext cx="4196358" cy="121920"/>
          </a:xfrm>
          <a:prstGeom prst="roundRect">
            <a:avLst>
              <a:gd name="adj" fmla="val 750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398032" y="36218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602105" y="379202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529018"/>
            <a:ext cx="31970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Optimize Performance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501943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Need for stable revenue management and operational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3923"/>
            <a:ext cx="7350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Azure Coast Resort GmbH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96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Property Profile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917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Type:</a:t>
            </a: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Independent resort hotel (single property)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39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Rooms:</a:t>
            </a: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100–140 guest rooms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61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Annual Revenue:</a:t>
            </a: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€3.5–€5M (rooms only)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183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Staff:</a:t>
            </a: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60–90 FTE off-season; 90–130 with seasonal workers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23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Net Margin:</a:t>
            </a: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8–12% (typical mid-market resort)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1396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Organization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7917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General Manager (P&amp;L)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2339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Revenue &amp; Sales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6761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Marketing/Digital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1183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Operations (Front Office, Housekeeping, F&amp;B, Spa)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5605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Finance/IT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081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Critical Business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276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High Cancellation Rate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Unpredictable cancellations disrupt revenue forecasting and inventory management, requiring better risk assessment tools.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4449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Shoulder Season Pricing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Off-peak months struggle with pricing optimization, leaving revenue potential untapped during low-demand periods.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97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Channel Profitability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Lack of visibility into true channel contribution after commissions and costs makes strategic decisions difficult.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793790" y="9960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045018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721888" y="21725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20604" y="295227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345126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Stabilize Revenue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020604" y="4012644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Reduce volatility in off-peak months through data-driven pricing and promotional strategies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0604" y="56003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045018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45060" y="21725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443776" y="295227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43776" y="3451265"/>
            <a:ext cx="37190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Optimize Channel Mix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5443776" y="401264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Shift bookings toward more profitable channels while maintaining overall volume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443776" y="523744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2045018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568232" y="21725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9866948" y="295227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66948" y="3451265"/>
            <a:ext cx="37427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Reduce Cancellations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9866948" y="443793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Identify patterns and implement targeted interventions to minimize booking risk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66948" y="566273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65075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Power BI dashboards will provide actionable insights using resort-only booking data to drive these strategic improvements.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0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Dashboard Goals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8833"/>
            <a:ext cx="2882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01 Track Seasonality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997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Monitor bookings, ADR, and cancellations month-by-month to identify patterns and optimize seasonal strategies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45499"/>
            <a:ext cx="4297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03 Spot Pricing Misalignments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5266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Identify disconnects between ADR and occupancy to correct pricing inefficiencies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48833"/>
            <a:ext cx="4992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02 Compare Channel 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6299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Analyze channel and segment contribution to revenue and cancellations for strategic allocation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82597"/>
            <a:ext cx="3059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04 Monitor Lead Time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1637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Track booking windows to plan targeted promotions and optimize staffing levels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3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Data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893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Time Dimension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53103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Construct arrival_date from year, month (text), and day components to enable temporal analysis and trend identification.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655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Surrogate Key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54986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Create auto-increment BookingKey as unique identifier since raw data lacks stable booking ID.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878931"/>
            <a:ext cx="36986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Available Dimensions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35310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Market Segment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973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Distribution Channel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Deposit Type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Room Type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Customer Type (optional)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7420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Country (optional)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184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Status (optional)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545693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Primary KPI Framework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1602819"/>
            <a:ext cx="479346" cy="4793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9503" y="2321838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ADR &amp; RevPAR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89503" y="2736413"/>
            <a:ext cx="6405801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Average Daily Rate and Revenue per Available Room measure pricing effectiveness and overall revenue performance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977" y="1602819"/>
            <a:ext cx="479346" cy="4793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4977" y="2321838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Occupancy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434977" y="2736413"/>
            <a:ext cx="6405920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Room utilization rates reveal demand patterns and capacity optimization opportunities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03" y="3733205"/>
            <a:ext cx="479346" cy="4793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9503" y="4452223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Cancellation %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89503" y="4866799"/>
            <a:ext cx="6405801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Booking risk metric essential for accurate forecasting and revenue management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977" y="3733205"/>
            <a:ext cx="479346" cy="47934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4977" y="4452223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Lead Time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434977" y="4866799"/>
            <a:ext cx="6405920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Booking window analysis distinguishes planning behavior and informs promotional timing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03" y="5863590"/>
            <a:ext cx="479346" cy="47934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89503" y="6582608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Estimated Revenue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789503" y="6997184"/>
            <a:ext cx="6405801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Total room revenue projection excluding cancellations provides true financial picture</a:t>
            </a:r>
            <a:endParaRPr lang="en-US" sz="15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977" y="5863590"/>
            <a:ext cx="479346" cy="47934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4977" y="6582608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Channel %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7434977" y="6997184"/>
            <a:ext cx="6405920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Distribution mix analysis reveals channel contribution and profitability opportunities</a:t>
            </a:r>
            <a:endParaRPr lang="en-US" sz="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73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Dashboard Views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9769"/>
            <a:ext cx="6407944" cy="2622828"/>
          </a:xfrm>
          <a:prstGeom prst="roundRect">
            <a:avLst>
              <a:gd name="adj" fmla="val 349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43464" y="220944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0630" y="239649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3464" y="3116699"/>
            <a:ext cx="2930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Seasonality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43464" y="3607118"/>
            <a:ext cx="5908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Month-by-month trends in bookings, pricing, and cancellations to identify peak and shoulder periods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59769"/>
            <a:ext cx="6408063" cy="2622828"/>
          </a:xfrm>
          <a:prstGeom prst="roundRect">
            <a:avLst>
              <a:gd name="adj" fmla="val 349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678222" y="220944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5388" y="239649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8222" y="3116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Pricing &amp; Revenue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78222" y="3607118"/>
            <a:ext cx="59087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ADR performance against occupancy and revenue targets to optimize rate strategies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622828"/>
          </a:xfrm>
          <a:prstGeom prst="roundRect">
            <a:avLst>
              <a:gd name="adj" fmla="val 349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1043464" y="50590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0630" y="524613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43464" y="5966341"/>
            <a:ext cx="31870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Channel &amp; Profitability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43464" y="6456759"/>
            <a:ext cx="5908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Contribution analysis by distribution channel and market segment after commission costs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622828"/>
          </a:xfrm>
          <a:prstGeom prst="roundRect">
            <a:avLst>
              <a:gd name="adj" fmla="val 349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678222" y="50590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5388" y="524613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8222" y="5966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Cancellation &amp; Risk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78222" y="6456759"/>
            <a:ext cx="59087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Pattern identification across channels, segments, and booking windows to mitigate revenue loss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4839295" cy="60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Expected Outcomes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303770" y="1605677"/>
            <a:ext cx="22860" cy="4741664"/>
          </a:xfrm>
          <a:prstGeom prst="roundRect">
            <a:avLst>
              <a:gd name="adj" fmla="val 4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545699" y="1810345"/>
            <a:ext cx="576263" cy="22860"/>
          </a:xfrm>
          <a:prstGeom prst="roundRect">
            <a:avLst>
              <a:gd name="adj" fmla="val 4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99102" y="1605677"/>
            <a:ext cx="432197" cy="432197"/>
          </a:xfrm>
          <a:prstGeom prst="roundRect">
            <a:avLst>
              <a:gd name="adj" fmla="val 2116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71134" y="1703993"/>
            <a:ext cx="28813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3953708" y="1671638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Immediate Insights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90932" y="2087047"/>
            <a:ext cx="5563910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Clear visibility into current performance across all key metrics and dimensions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508438" y="2962751"/>
            <a:ext cx="576263" cy="22860"/>
          </a:xfrm>
          <a:prstGeom prst="roundRect">
            <a:avLst>
              <a:gd name="adj" fmla="val 4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99102" y="2758083"/>
            <a:ext cx="432197" cy="432197"/>
          </a:xfrm>
          <a:prstGeom prst="roundRect">
            <a:avLst>
              <a:gd name="adj" fmla="val 2116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71134" y="2845058"/>
            <a:ext cx="28813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8275558" y="2824043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Strategic Decisions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275558" y="3239452"/>
            <a:ext cx="5563910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Data-driven channel optimization, pricing adjustments, and promotional planning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545699" y="3956090"/>
            <a:ext cx="576263" cy="22860"/>
          </a:xfrm>
          <a:prstGeom prst="roundRect">
            <a:avLst>
              <a:gd name="adj" fmla="val 4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99102" y="3751421"/>
            <a:ext cx="432197" cy="432197"/>
          </a:xfrm>
          <a:prstGeom prst="roundRect">
            <a:avLst>
              <a:gd name="adj" fmla="val 2116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71134" y="3859470"/>
            <a:ext cx="28813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3953708" y="3817382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Revenue Growth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90932" y="4232791"/>
            <a:ext cx="5563910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Stabilized off-peak performance, reduced cancellations, and improved channel profitability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508438" y="4949428"/>
            <a:ext cx="576263" cy="22860"/>
          </a:xfrm>
          <a:prstGeom prst="roundRect">
            <a:avLst>
              <a:gd name="adj" fmla="val 40000"/>
            </a:avLst>
          </a:prstGeom>
          <a:solidFill>
            <a:srgbClr val="C1C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99102" y="4744760"/>
            <a:ext cx="432197" cy="432197"/>
          </a:xfrm>
          <a:prstGeom prst="roundRect">
            <a:avLst>
              <a:gd name="adj" fmla="val 2116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71134" y="4853697"/>
            <a:ext cx="28813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8275558" y="4810720"/>
            <a:ext cx="276451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Operational Excellence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275558" y="5226129"/>
            <a:ext cx="5563910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Better forecasting, optimized staffing, and enhanced guest experience through informed decisions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1079063" y="6779538"/>
            <a:ext cx="12760404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prototype dashboard transforms raw booking data into actionable intelligence, empowering Azure Coast Resort to compete effectively in a dynamic hospitality market.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790932" y="6563439"/>
            <a:ext cx="22860" cy="1046559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138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Our Task: Designing a Power BI Dashboard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91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 are tasked with creating interactive Power BI dashboards from real-world resort booking data to empower decision-makers.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60056"/>
            <a:ext cx="4196358" cy="2448044"/>
          </a:xfrm>
          <a:prstGeom prst="roundRect">
            <a:avLst>
              <a:gd name="adj" fmla="val 374"/>
            </a:avLst>
          </a:prstGeom>
          <a:solidFill>
            <a:srgbClr val="FFFFFF"/>
          </a:solidFill>
          <a:ln w="3048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51084" y="4517350"/>
            <a:ext cx="3107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Analyze Booking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500776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Identify seasonal trends, pricing effectiveness, and cancellation patterns.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260056"/>
            <a:ext cx="4196358" cy="2448044"/>
          </a:xfrm>
          <a:prstGeom prst="roundRect">
            <a:avLst>
              <a:gd name="adj" fmla="val 374"/>
            </a:avLst>
          </a:prstGeom>
          <a:solidFill>
            <a:srgbClr val="FFFFFF"/>
          </a:solidFill>
          <a:ln w="3048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474256" y="4517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Define Key KPIs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500776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Establish relevant metrics for revenue management and operational oversight.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260056"/>
            <a:ext cx="4196358" cy="2448044"/>
          </a:xfrm>
          <a:prstGeom prst="roundRect">
            <a:avLst>
              <a:gd name="adj" fmla="val 374"/>
            </a:avLst>
          </a:prstGeom>
          <a:solidFill>
            <a:srgbClr val="FFFFFF"/>
          </a:solidFill>
          <a:ln w="3048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897427" y="4517350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Visualize Actionable Insights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536209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Transform raw data into clear, visually supported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0240"/>
            <a:ext cx="102147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Core Project Goals and Deliverables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69181"/>
            <a:ext cx="4196358" cy="3340060"/>
          </a:xfrm>
          <a:prstGeom prst="roundRect">
            <a:avLst>
              <a:gd name="adj" fmla="val 274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43464" y="321885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0630" y="340590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3464" y="4126111"/>
            <a:ext cx="36970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Structured Data Foundation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43464" y="4970859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clean, focused dataset exclusively for resort hotel bookings.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969181"/>
            <a:ext cx="4196358" cy="3340060"/>
          </a:xfrm>
          <a:prstGeom prst="roundRect">
            <a:avLst>
              <a:gd name="adj" fmla="val 274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66636" y="321885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3802" y="3405902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66636" y="4126111"/>
            <a:ext cx="36970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Four-Module Power BI Suite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66636" y="4970859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Targeted views for Demand, Pricing, Channel, and Cancellation Risk.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969181"/>
            <a:ext cx="4196358" cy="3340060"/>
          </a:xfrm>
          <a:prstGeom prst="roundRect">
            <a:avLst>
              <a:gd name="adj" fmla="val 274"/>
            </a:avLst>
          </a:prstGeom>
          <a:solidFill>
            <a:srgbClr val="DBE8F0"/>
          </a:solidFill>
          <a:ln w="22860">
            <a:solidFill>
              <a:srgbClr val="C1CED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89808" y="321885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6974" y="340590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89808" y="4126111"/>
            <a:ext cx="36970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Insight-Based Recommendations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89808" y="4970859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Supporting informed decisions on pricing, distribution, and policy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6862"/>
            <a:ext cx="11991618" cy="655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Stakeholder Alignment and Value Proposition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2358" y="1681163"/>
            <a:ext cx="1308568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Understanding key roles and how the BI solution supports their objectives.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72358" y="2252424"/>
            <a:ext cx="13085683" cy="5373529"/>
          </a:xfrm>
          <a:prstGeom prst="roundRect">
            <a:avLst>
              <a:gd name="adj" fmla="val 1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79978" y="2260044"/>
            <a:ext cx="13069133" cy="6020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90957" y="2393394"/>
            <a:ext cx="393299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Stakeholder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350669" y="2393394"/>
            <a:ext cx="392918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Primary Expectation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706570" y="2393394"/>
            <a:ext cx="393299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Dashboard Support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79978" y="2862143"/>
            <a:ext cx="13069133" cy="9374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90957" y="2995493"/>
            <a:ext cx="393299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Revenue Manager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350669" y="2995493"/>
            <a:ext cx="392918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Optimize pricing and occupancy (peak/off-peak)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706570" y="2995493"/>
            <a:ext cx="393299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Seasonal demand trends and ADR effectiveness by month.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79978" y="3799642"/>
            <a:ext cx="13069133" cy="12728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90957" y="3932992"/>
            <a:ext cx="393299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Marketing Manager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350669" y="3932992"/>
            <a:ext cx="392918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Improve channel profitability; reduce OTA reliance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706570" y="3932992"/>
            <a:ext cx="3932992" cy="100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Revenue and cancellation rate comparisons across all booking channels.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79978" y="5072539"/>
            <a:ext cx="13069133" cy="12728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90957" y="5205889"/>
            <a:ext cx="393299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Operations Manager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350669" y="5205889"/>
            <a:ext cx="392918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Accurate staffing and operations planning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9706570" y="5205889"/>
            <a:ext cx="3932992" cy="100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Forecasted occupancy and booking lead-time data for resource allocation.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79978" y="6345436"/>
            <a:ext cx="13069133" cy="12728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990957" y="6478786"/>
            <a:ext cx="3932992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Hotel Management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5350669" y="6478786"/>
            <a:ext cx="3929182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Monitor performance; reduce cancellation revenue loss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9706570" y="6478786"/>
            <a:ext cx="3932992" cy="100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KPI summary views (RevPAR, cancellation rates, total estimated revenue).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1881"/>
            <a:ext cx="1111900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Data Source &amp; Focus: Resort Hotel Bookings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910001"/>
            <a:ext cx="408693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u="sng" dirty="0">
                <a:solidFill>
                  <a:srgbClr val="325F7B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Hotel Booking Demand Dataset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432923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Publicly available dataset on Kaggle, containing detailed booking records including dates, length of stay, channels, ADR, and cancellation status.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571780" y="191000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Seasonality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571780" y="2432923"/>
            <a:ext cx="62724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Tracks booking volume and occupancy trends using </a:t>
            </a:r>
            <a:r>
              <a:rPr lang="en-US" sz="16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arrival_date</a:t>
            </a: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fields and </a:t>
            </a:r>
            <a:r>
              <a:rPr lang="en-US" sz="16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length of stay</a:t>
            </a: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to identify peak vs. low-demand months. Also uses </a:t>
            </a:r>
            <a:r>
              <a:rPr lang="en-US" sz="16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lead time</a:t>
            </a: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to distinguish between last-minute vs. planned seasonal demand.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435709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Pricing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4880015"/>
            <a:ext cx="62724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Analyzes </a:t>
            </a:r>
            <a:r>
              <a:rPr lang="en-US" sz="16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ADR (Average Daily Rate)</a:t>
            </a: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at monthly level and across </a:t>
            </a:r>
            <a:r>
              <a:rPr lang="en-US" sz="16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customer_type and channel</a:t>
            </a: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. Highlights </a:t>
            </a:r>
            <a:r>
              <a:rPr lang="en-US" sz="16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pricing misalignments</a:t>
            </a: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by comparing ADR against </a:t>
            </a:r>
            <a:r>
              <a:rPr lang="en-US" sz="16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occupancy and estimated revenue (ADR × nights)</a:t>
            </a: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1780" y="435709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Channel Mix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571780" y="4880015"/>
            <a:ext cx="62724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Evaluates performance across </a:t>
            </a:r>
            <a:r>
              <a:rPr lang="en-US" sz="16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distribution_channel</a:t>
            </a: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and </a:t>
            </a:r>
            <a:r>
              <a:rPr lang="en-US" sz="16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market_segment</a:t>
            </a: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(e.g. Direct, TA/TO, Corporate, Online/Offline). Compares each channel's </a:t>
            </a:r>
            <a:r>
              <a:rPr lang="en-US" sz="160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share of bookings, revenue contribution, and cancellation behavior</a:t>
            </a:r>
            <a:r>
              <a:rPr lang="en-US" sz="160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3790" y="6600111"/>
            <a:ext cx="13042821" cy="867489"/>
          </a:xfrm>
          <a:prstGeom prst="roundRect">
            <a:avLst>
              <a:gd name="adj" fmla="val 1054"/>
            </a:avLst>
          </a:prstGeom>
          <a:solidFill>
            <a:srgbClr val="C9DD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97863" y="6855143"/>
            <a:ext cx="126346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CRITICAL FOCUS:</a:t>
            </a:r>
            <a:r>
              <a:rPr lang="en-US" sz="16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We filter exclusively for </a:t>
            </a:r>
            <a:r>
              <a:rPr lang="en-US" sz="160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Resort Hotel</a:t>
            </a:r>
            <a:r>
              <a:rPr lang="en-US" sz="16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data to ensure relevance for the target audience.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947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Data Transformation Plan: Preparing for Insight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206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Rigorous cleaning and transformation are required to create meaningful monthly performance metrics.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387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393763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93790" y="45680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Data Filtering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05848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Isolate all Resort Hotel entries and exclude all already canceled bookings for revenue calculations.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40387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4393763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216962" y="4568071"/>
            <a:ext cx="33381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Calculation &amp; Modeling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5058489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Calculate total nights, estimated revenue (</a:t>
            </a:r>
            <a:r>
              <a:rPr lang="en-US" sz="17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ADR × Nights</a:t>
            </a: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), and occupancy rate based on assumed capacity.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40387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4393763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640133" y="45680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Time Aggregation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505848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Aggregate data to the </a:t>
            </a:r>
            <a:r>
              <a:rPr lang="en-US" sz="17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monthly level</a:t>
            </a: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for clear trend visualization and seasonal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10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Key Performance Indicators (KPIs) for the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22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mix of absolute and relative metrics across finance, sales, and risk management.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55482"/>
            <a:ext cx="737116" cy="7371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847749"/>
            <a:ext cx="2849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Monetary &amp; Finance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4288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Average Daily Rate (ADR)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7109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Revenue per Available Room (RevPAR)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7619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Total Estimated Revenue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28" y="3855482"/>
            <a:ext cx="737116" cy="73711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32928" y="4847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Sales &amp; Demand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32928" y="54288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Total Bookings (Volume)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332928" y="587109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Occupancy Rate (%)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332928" y="631328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Channel Contribution (%)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7" y="3855482"/>
            <a:ext cx="737116" cy="73711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72067" y="4847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Risk &amp; Behavior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872067" y="542889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Cancellation Rate (%)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872067" y="587109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Average Lead Time (Days)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872067" y="63132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Cancellation analysis by deposit type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3809"/>
            <a:ext cx="107203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Assumptions for Revenue Calculation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62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Focusing the scope to deliver a clear, actionable model for room revenue.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842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039314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93790" y="4213622"/>
            <a:ext cx="3539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Room Capacity Estimate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04040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baseline room capacity (e.g., 100 rooms) is used for occupancy/RevPAR calculation, adjustable as a Power BI parameter.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6842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4039314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216962" y="4213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Revenue Scope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704040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Calculations are based solely on </a:t>
            </a:r>
            <a:r>
              <a:rPr lang="en-US" sz="1750" b="1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room revenue</a:t>
            </a: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(ADR) and exclude ancillary income (F&amp;B, services).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6842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4039314"/>
            <a:ext cx="4196358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640133" y="4213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Data Exclusivity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704040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 external factors (weather, events) are included; insights are purely derived from the booking data provided.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2031</Words>
  <Application>Microsoft Macintosh PowerPoint</Application>
  <PresentationFormat>Custom</PresentationFormat>
  <Paragraphs>323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Poppins Medium</vt:lpstr>
      <vt:lpstr>Poppins Light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Hla Thi Ha</cp:lastModifiedBy>
  <cp:revision>2</cp:revision>
  <dcterms:created xsi:type="dcterms:W3CDTF">2025-11-02T18:32:41Z</dcterms:created>
  <dcterms:modified xsi:type="dcterms:W3CDTF">2025-11-02T18:34:48Z</dcterms:modified>
</cp:coreProperties>
</file>